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257" r:id="rId3"/>
    <p:sldId id="256" r:id="rId4"/>
    <p:sldId id="309" r:id="rId5"/>
    <p:sldId id="296" r:id="rId6"/>
    <p:sldId id="307" r:id="rId7"/>
    <p:sldId id="313" r:id="rId8"/>
    <p:sldId id="297" r:id="rId9"/>
    <p:sldId id="298" r:id="rId10"/>
    <p:sldId id="300" r:id="rId11"/>
    <p:sldId id="301" r:id="rId12"/>
    <p:sldId id="299" r:id="rId13"/>
    <p:sldId id="290" r:id="rId14"/>
    <p:sldId id="304" r:id="rId15"/>
    <p:sldId id="26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98" y="324"/>
      </p:cViewPr>
      <p:guideLst>
        <p:guide orient="horz" pos="2205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996CB-EACF-41A9-BEC2-1DB6881650EF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A8FDA-5F65-4BDE-942E-D0A83EE6909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967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A8FDA-5F65-4BDE-942E-D0A83EE6909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46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C639F7-BBFB-FB98-9D82-D2C9EBD5E27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24324"/>
          <a:stretch>
            <a:fillRect/>
          </a:stretch>
        </p:blipFill>
        <p:spPr bwMode="auto">
          <a:xfrm>
            <a:off x="7783286" y="4831255"/>
            <a:ext cx="4479464" cy="202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D66933-5B0E-A06E-388B-90AEF8049C45}"/>
              </a:ext>
            </a:extLst>
          </p:cNvPr>
          <p:cNvGrpSpPr/>
          <p:nvPr userDrawn="1"/>
        </p:nvGrpSpPr>
        <p:grpSpPr>
          <a:xfrm>
            <a:off x="-54430" y="-141517"/>
            <a:ext cx="12423531" cy="685799"/>
            <a:chOff x="-54430" y="-141517"/>
            <a:chExt cx="12423531" cy="68579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D74287C-5824-05C8-E89A-0B82FEF9809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8936124" y="-130631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AA2AE2F-2DCD-19C2-C14D-F1FFDA6F41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-54430" y="-108860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4308CFB-C00B-2F9B-7B7B-B6DBF74148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2946050" y="-141517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9CD0DE4-4DD2-BBA5-FE28-454769D0BA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5957416" y="-141517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227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C01F-CBC0-EBC2-DA94-6DE66B4D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A560889-8D4A-B944-1712-536898BE3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D52D0D-4C4D-91F9-5533-9A759876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E18E1A-6375-9FA7-C5F2-A08FAD9D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8CF881-ED1E-2960-16F9-E1433A21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34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BC82D9-A2D6-9A02-5D6F-D464A730D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1966112-682D-058C-543A-3E1BB0B38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3BAEE2-F43A-6277-24F1-3EA84379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9781D1-403A-1DB0-E651-3D0154DC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19EC7C2-237C-D77E-4C7D-B2954B96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06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ABE65-51B0-E80D-8923-CB0AB49C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96D038-43B7-BBA6-4667-E714FE85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BFDB08-9244-29E1-41BF-0F16B22C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267603-14F5-0C6B-A63C-942E01AB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FE5BDB-ABD4-74F5-D143-E9BB17E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76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E2624-7B55-8B7A-4B47-3615F720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82F244-EA7E-173D-5A90-66499D180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2EC213-9FD8-327C-DA53-09879840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97D49DE-3169-BEF7-E3EE-33E53EA6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0652AA-B22B-AFF8-34C9-46595AD6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56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E27DB-D027-4F64-7B75-E92C958E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F11E84-B4F4-400F-DA95-9C74B1CB8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6885ED-EA2B-CDA4-83E8-0BC5BFAA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7D62985-97B8-FE7B-99C8-F59D8793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4350F4-B2B6-BCEA-B805-401D16E2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2A99B12-47F4-42EE-6374-05C11270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1B28D-BB13-DF33-F43D-D87C6C24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38030F-208E-DA4D-65F9-DA7886E9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4EF93CD-D0C2-1C3E-4869-6DFE21711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00EB205-0BA0-8E95-FD63-2DF07EFEC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0A33C73-A822-3E39-8EE9-419B2CBCB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D6A2108-FA2A-4985-9F3B-2D48DCFC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D6E1203-4170-AACB-628B-AEABF5E6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1668BFE-08FE-DB4F-5836-369C8D2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284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8F5F1-4856-9D3A-7E86-FD019D26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E25FF70-1D03-DB03-50A8-E7F702A1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C8631BB-A397-8419-6077-E41CE614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04B2E5-86D0-D3EB-665E-6A7EA1EB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465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5995ADA-8F45-DE05-F88E-37CF080C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CB23FC3-1D90-C87F-0A12-DB1CD2CF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A759F7-84A7-51E8-72AC-E525947F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404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993C6-9294-7155-3753-EC46A18D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C776C1-89EE-9495-DC14-DCEC47FD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56C0150-B8DA-E4E7-9E7A-C43A4E9EB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96B061-494F-27B5-3923-AC12DAC3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1E8689-F074-A6C3-73C1-B4613E29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63079B-08E8-E5C2-CE7D-5A9C4B2F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42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56965-89AF-E3B0-2E22-5D607499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0B954C8-CEDC-7C16-B1DD-4C31C4A44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CF924C-E71B-436C-E373-53922B9D1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3BCFAE-BFFF-5D23-C434-627E34E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E0E4B5A-89BD-1896-CBC4-D83EA7C3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BEC0779-E47F-F7CA-03D9-ABF5C29F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45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6F218C2-535B-9E81-30B9-78790B75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D91AEF3-484B-392A-3ED0-536DD7D91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0598832-8E15-18BF-AE17-B6EE7D791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4069CE-ACB6-5FD2-0403-FB15918C2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275FBC-85D4-6718-C7D3-9D320AF05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541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9F3E6-378E-35A0-2876-65A17636994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95438" y="1255486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en" sz="6000" dirty="0">
                <a:solidFill>
                  <a:schemeClr val="bg1"/>
                </a:solidFill>
                <a:latin typeface="Anton" pitchFamily="2" charset="0"/>
              </a:rPr>
            </a:br>
            <a:br>
              <a:rPr lang="en" sz="6000" dirty="0">
                <a:solidFill>
                  <a:schemeClr val="bg1"/>
                </a:solidFill>
                <a:latin typeface="Anton" pitchFamily="2" charset="0"/>
              </a:rPr>
            </a:br>
            <a:br>
              <a:rPr lang="en" sz="6000" dirty="0">
                <a:solidFill>
                  <a:schemeClr val="bg1"/>
                </a:solidFill>
                <a:latin typeface="Anton" pitchFamily="2" charset="0"/>
              </a:rPr>
            </a:br>
            <a:br>
              <a:rPr lang="en" sz="6000" dirty="0">
                <a:solidFill>
                  <a:schemeClr val="bg1"/>
                </a:solidFill>
                <a:latin typeface="Anton" pitchFamily="2" charset="0"/>
              </a:rPr>
            </a:br>
            <a:r>
              <a:rPr lang="en" sz="8800" dirty="0">
                <a:solidFill>
                  <a:schemeClr val="bg1"/>
                </a:solidFill>
                <a:latin typeface="Anton" pitchFamily="2" charset="0"/>
              </a:rPr>
              <a:t>OpenBalance</a:t>
            </a:r>
            <a:br>
              <a:rPr lang="en" sz="8800" dirty="0">
                <a:solidFill>
                  <a:schemeClr val="bg1"/>
                </a:solidFill>
                <a:latin typeface="Anton" pitchFamily="2" charset="0"/>
              </a:rPr>
            </a:br>
            <a:endParaRPr lang="pt-PT" dirty="0">
              <a:solidFill>
                <a:schemeClr val="bg1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2B17-0341-CA5B-F0AA-28C707732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07A9468F-8075-096D-C784-92E2485157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Programação do </a:t>
            </a:r>
            <a:r>
              <a:rPr lang="pt-PT" dirty="0" err="1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AE3DD990-2317-C325-99A6-04625CC2E4B2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Programming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BC8FC012-167D-C999-7668-976AF714349B}"/>
              </a:ext>
            </a:extLst>
          </p:cNvPr>
          <p:cNvSpPr txBox="1">
            <a:spLocks/>
          </p:cNvSpPr>
          <p:nvPr/>
        </p:nvSpPr>
        <p:spPr>
          <a:xfrm>
            <a:off x="5537915" y="5661800"/>
            <a:ext cx="64320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Engenharia de </a:t>
            </a:r>
            <a:r>
              <a:rPr lang="pt-PT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prompt</a:t>
            </a:r>
            <a:endParaRPr lang="pt-PT" dirty="0">
              <a:solidFill>
                <a:schemeClr val="tx2">
                  <a:lumMod val="75000"/>
                  <a:lumOff val="2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7" name="Google Shape;1422;p49">
            <a:extLst>
              <a:ext uri="{FF2B5EF4-FFF2-40B4-BE49-F238E27FC236}">
                <a16:creationId xmlns:a16="http://schemas.microsoft.com/office/drawing/2014/main" id="{EE075B83-9537-BE07-3BC6-01CDC8ABB4B2}"/>
              </a:ext>
            </a:extLst>
          </p:cNvPr>
          <p:cNvSpPr txBox="1">
            <a:spLocks/>
          </p:cNvSpPr>
          <p:nvPr/>
        </p:nvSpPr>
        <p:spPr>
          <a:xfrm>
            <a:off x="7791717" y="6234500"/>
            <a:ext cx="41782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Prompt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Engeneering</a:t>
            </a:r>
            <a:endParaRPr lang="pt-PT" sz="24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AB0FC421-B049-E58C-B822-EEBE3216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4" y="1305947"/>
            <a:ext cx="11767498" cy="36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9437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7AE6-FD8F-4E25-0DDF-0A956C0A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C4A17B72-115A-26C1-7E23-A40A52DE32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Programação do </a:t>
            </a:r>
            <a:r>
              <a:rPr lang="pt-PT" dirty="0" err="1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2E73A2A0-9AFA-1037-3336-8E46FD353AF1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Programming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9C33CD18-2B1E-42EA-564C-34610A7DC6BE}"/>
              </a:ext>
            </a:extLst>
          </p:cNvPr>
          <p:cNvSpPr txBox="1">
            <a:spLocks/>
          </p:cNvSpPr>
          <p:nvPr/>
        </p:nvSpPr>
        <p:spPr>
          <a:xfrm>
            <a:off x="8242479" y="5661800"/>
            <a:ext cx="37274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Código final</a:t>
            </a:r>
          </a:p>
        </p:txBody>
      </p:sp>
      <p:sp>
        <p:nvSpPr>
          <p:cNvPr id="2" name="Google Shape;1422;p49">
            <a:extLst>
              <a:ext uri="{FF2B5EF4-FFF2-40B4-BE49-F238E27FC236}">
                <a16:creationId xmlns:a16="http://schemas.microsoft.com/office/drawing/2014/main" id="{4661B942-83AB-EDD4-272A-DBD021B44CD9}"/>
              </a:ext>
            </a:extLst>
          </p:cNvPr>
          <p:cNvSpPr txBox="1">
            <a:spLocks/>
          </p:cNvSpPr>
          <p:nvPr/>
        </p:nvSpPr>
        <p:spPr>
          <a:xfrm>
            <a:off x="7791717" y="6234500"/>
            <a:ext cx="41782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Final </a:t>
            </a:r>
            <a:r>
              <a:rPr lang="pt-P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code</a:t>
            </a:r>
            <a:endParaRPr lang="pt-PT" sz="24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22085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9424-19CF-61A8-0085-39A318CB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DDD58EBE-5A81-916B-8C8F-1371CB8C78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Programação da Estação Base</a:t>
            </a: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43A071B6-6B4E-91B9-2EBF-4AE15E2BCC27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Ground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Station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Programming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129331-5E6A-A625-942F-D88AD7767D16}"/>
              </a:ext>
            </a:extLst>
          </p:cNvPr>
          <p:cNvSpPr txBox="1"/>
          <p:nvPr/>
        </p:nvSpPr>
        <p:spPr>
          <a:xfrm>
            <a:off x="9101869" y="3301381"/>
            <a:ext cx="278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err="1">
                <a:solidFill>
                  <a:srgbClr val="FFFF00"/>
                </a:solidFill>
              </a:rPr>
              <a:t>Ground</a:t>
            </a:r>
            <a:r>
              <a:rPr lang="pt-PT" b="1" dirty="0">
                <a:solidFill>
                  <a:srgbClr val="FFFF00"/>
                </a:solidFill>
              </a:rPr>
              <a:t> Station app </a:t>
            </a:r>
          </a:p>
          <a:p>
            <a:pPr algn="ctr"/>
            <a:r>
              <a:rPr lang="pt-PT" b="1" dirty="0">
                <a:solidFill>
                  <a:srgbClr val="FFFF00"/>
                </a:solidFill>
              </a:rPr>
              <a:t>(Windows </a:t>
            </a:r>
            <a:r>
              <a:rPr lang="pt-PT" b="1" dirty="0" err="1">
                <a:solidFill>
                  <a:srgbClr val="FFFF00"/>
                </a:solidFill>
              </a:rPr>
              <a:t>version</a:t>
            </a:r>
            <a:r>
              <a:rPr lang="pt-PT" b="1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240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20711-DF94-B118-7F35-885049F9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DA2E930E-DECC-FB09-E4A4-C2D7DC063C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Testes de Longa Distância</a:t>
            </a:r>
          </a:p>
        </p:txBody>
      </p:sp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B8E21B86-A488-DF7F-00F3-8A1829760231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Long-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distance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tests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15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250C-73EA-DA2B-5B15-145A3E3C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428AC141-B73C-FE78-3817-A9E1317AD5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Orçamento</a:t>
            </a: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53F395E7-5781-7D8B-58F1-7CFC6C72FBF1}"/>
              </a:ext>
            </a:extLst>
          </p:cNvPr>
          <p:cNvSpPr txBox="1">
            <a:spLocks/>
          </p:cNvSpPr>
          <p:nvPr/>
        </p:nvSpPr>
        <p:spPr>
          <a:xfrm>
            <a:off x="0" y="5727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Budget</a:t>
            </a:r>
          </a:p>
        </p:txBody>
      </p:sp>
      <p:sp>
        <p:nvSpPr>
          <p:cNvPr id="2" name="Google Shape;2433;p69">
            <a:extLst>
              <a:ext uri="{FF2B5EF4-FFF2-40B4-BE49-F238E27FC236}">
                <a16:creationId xmlns:a16="http://schemas.microsoft.com/office/drawing/2014/main" id="{E67FF2FC-F3DF-48FC-08C2-82E25DCB469D}"/>
              </a:ext>
            </a:extLst>
          </p:cNvPr>
          <p:cNvSpPr txBox="1"/>
          <p:nvPr/>
        </p:nvSpPr>
        <p:spPr>
          <a:xfrm>
            <a:off x="952258" y="1278750"/>
            <a:ext cx="9061691" cy="136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Kit do </a:t>
            </a:r>
            <a:r>
              <a:rPr lang="pt-PT" sz="2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Cansat</a:t>
            </a: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Junior</a:t>
            </a: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--------------------------- 200 €</a:t>
            </a:r>
            <a:endParaRPr lang="en" sz="2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Barlow"/>
            </a:endParaRP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Cabo vela 3 mm x 15 m -------------------------- 9 €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Chumbadas --------------------------------------- 4 €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Tecido impermeável ----------------------------- 7 €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Calha 32x16mm 2.10m ----------------------- 4.59 €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T-shirts ------------------------------------------- 75 €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         TOTAL                               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rPr>
              <a:t>≈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300 €              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2307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2;p75">
            <a:extLst>
              <a:ext uri="{FF2B5EF4-FFF2-40B4-BE49-F238E27FC236}">
                <a16:creationId xmlns:a16="http://schemas.microsoft.com/office/drawing/2014/main" id="{F0B837D3-C744-0643-FC91-6878A0CBEEE8}"/>
              </a:ext>
            </a:extLst>
          </p:cNvPr>
          <p:cNvSpPr txBox="1">
            <a:spLocks/>
          </p:cNvSpPr>
          <p:nvPr/>
        </p:nvSpPr>
        <p:spPr>
          <a:xfrm rot="20918824">
            <a:off x="1459648" y="5704307"/>
            <a:ext cx="356498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6000" dirty="0">
                <a:solidFill>
                  <a:schemeClr val="accent2">
                    <a:lumMod val="75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4446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1;p43">
            <a:extLst>
              <a:ext uri="{FF2B5EF4-FFF2-40B4-BE49-F238E27FC236}">
                <a16:creationId xmlns:a16="http://schemas.microsoft.com/office/drawing/2014/main" id="{2FF7DFEA-8E82-A727-7804-0265AEF7FA36}"/>
              </a:ext>
            </a:extLst>
          </p:cNvPr>
          <p:cNvSpPr txBox="1">
            <a:spLocks/>
          </p:cNvSpPr>
          <p:nvPr/>
        </p:nvSpPr>
        <p:spPr>
          <a:xfrm>
            <a:off x="1888701" y="545454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3" name="Google Shape;1152;p43">
            <a:extLst>
              <a:ext uri="{FF2B5EF4-FFF2-40B4-BE49-F238E27FC236}">
                <a16:creationId xmlns:a16="http://schemas.microsoft.com/office/drawing/2014/main" id="{213F4280-932A-C8DD-7AAD-54A629341F3E}"/>
              </a:ext>
            </a:extLst>
          </p:cNvPr>
          <p:cNvSpPr txBox="1">
            <a:spLocks/>
          </p:cNvSpPr>
          <p:nvPr/>
        </p:nvSpPr>
        <p:spPr>
          <a:xfrm>
            <a:off x="1888701" y="3133638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4" name="Google Shape;1153;p43">
            <a:extLst>
              <a:ext uri="{FF2B5EF4-FFF2-40B4-BE49-F238E27FC236}">
                <a16:creationId xmlns:a16="http://schemas.microsoft.com/office/drawing/2014/main" id="{9B0A3EA5-431B-D6B9-7E1F-12CD60E8878C}"/>
              </a:ext>
            </a:extLst>
          </p:cNvPr>
          <p:cNvSpPr txBox="1">
            <a:spLocks/>
          </p:cNvSpPr>
          <p:nvPr/>
        </p:nvSpPr>
        <p:spPr>
          <a:xfrm>
            <a:off x="9126399" y="545454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</a:rPr>
              <a:t>02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5" name="Google Shape;1154;p43">
            <a:extLst>
              <a:ext uri="{FF2B5EF4-FFF2-40B4-BE49-F238E27FC236}">
                <a16:creationId xmlns:a16="http://schemas.microsoft.com/office/drawing/2014/main" id="{416E3996-3E47-8A71-4437-4B063691EB41}"/>
              </a:ext>
            </a:extLst>
          </p:cNvPr>
          <p:cNvSpPr txBox="1">
            <a:spLocks/>
          </p:cNvSpPr>
          <p:nvPr/>
        </p:nvSpPr>
        <p:spPr>
          <a:xfrm>
            <a:off x="9126399" y="3133638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6" name="Google Shape;1156;p43">
            <a:extLst>
              <a:ext uri="{FF2B5EF4-FFF2-40B4-BE49-F238E27FC236}">
                <a16:creationId xmlns:a16="http://schemas.microsoft.com/office/drawing/2014/main" id="{55DFD453-3308-CFA9-03ED-B9EBC1C33773}"/>
              </a:ext>
            </a:extLst>
          </p:cNvPr>
          <p:cNvSpPr txBox="1">
            <a:spLocks/>
          </p:cNvSpPr>
          <p:nvPr/>
        </p:nvSpPr>
        <p:spPr>
          <a:xfrm>
            <a:off x="423551" y="1851321"/>
            <a:ext cx="410719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  <a:lumOff val="90000"/>
                  </a:schemeClr>
                </a:solidFill>
                <a:effectLst/>
                <a:uLnTx/>
                <a:uFill>
                  <a:noFill/>
                </a:uFill>
                <a:latin typeface="Anton"/>
                <a:sym typeface="Anton"/>
              </a:rPr>
              <a:t>IDEIA</a:t>
            </a:r>
            <a:endParaRPr kumimoji="0" lang="pt-PT" sz="5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  <a:lumOff val="90000"/>
                </a:schemeClr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7" name="Google Shape;1158;p43">
            <a:extLst>
              <a:ext uri="{FF2B5EF4-FFF2-40B4-BE49-F238E27FC236}">
                <a16:creationId xmlns:a16="http://schemas.microsoft.com/office/drawing/2014/main" id="{3394343A-8375-DF38-4407-AE6667AC3AA0}"/>
              </a:ext>
            </a:extLst>
          </p:cNvPr>
          <p:cNvSpPr txBox="1">
            <a:spLocks/>
          </p:cNvSpPr>
          <p:nvPr/>
        </p:nvSpPr>
        <p:spPr>
          <a:xfrm>
            <a:off x="509276" y="4315555"/>
            <a:ext cx="411714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ELETRÓNICA</a:t>
            </a:r>
          </a:p>
        </p:txBody>
      </p:sp>
      <p:sp>
        <p:nvSpPr>
          <p:cNvPr id="8" name="Google Shape;1160;p43">
            <a:extLst>
              <a:ext uri="{FF2B5EF4-FFF2-40B4-BE49-F238E27FC236}">
                <a16:creationId xmlns:a16="http://schemas.microsoft.com/office/drawing/2014/main" id="{E4CE2274-2556-791B-767B-8A821AABA075}"/>
              </a:ext>
            </a:extLst>
          </p:cNvPr>
          <p:cNvSpPr txBox="1">
            <a:spLocks/>
          </p:cNvSpPr>
          <p:nvPr/>
        </p:nvSpPr>
        <p:spPr>
          <a:xfrm>
            <a:off x="7219401" y="1805796"/>
            <a:ext cx="497259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  <a:lumOff val="90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ESTRUTURA FÍSICA</a:t>
            </a:r>
          </a:p>
        </p:txBody>
      </p:sp>
      <p:sp>
        <p:nvSpPr>
          <p:cNvPr id="9" name="Google Shape;1162;p43">
            <a:extLst>
              <a:ext uri="{FF2B5EF4-FFF2-40B4-BE49-F238E27FC236}">
                <a16:creationId xmlns:a16="http://schemas.microsoft.com/office/drawing/2014/main" id="{D7ADA1B9-DB25-CCC0-0DB2-61540B568ECB}"/>
              </a:ext>
            </a:extLst>
          </p:cNvPr>
          <p:cNvSpPr txBox="1">
            <a:spLocks/>
          </p:cNvSpPr>
          <p:nvPr/>
        </p:nvSpPr>
        <p:spPr>
          <a:xfrm>
            <a:off x="7656278" y="4315555"/>
            <a:ext cx="411714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PROGRAMAÇÃO</a:t>
            </a:r>
          </a:p>
        </p:txBody>
      </p:sp>
    </p:spTree>
    <p:extLst>
      <p:ext uri="{BB962C8B-B14F-4D97-AF65-F5344CB8AC3E}">
        <p14:creationId xmlns:p14="http://schemas.microsoft.com/office/powerpoint/2010/main" val="41372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ítulo 6">
            <a:extLst>
              <a:ext uri="{FF2B5EF4-FFF2-40B4-BE49-F238E27FC236}">
                <a16:creationId xmlns:a16="http://schemas.microsoft.com/office/drawing/2014/main" id="{3679B900-A8D2-F2AF-9C1D-0EA4A295E319}"/>
              </a:ext>
            </a:extLst>
          </p:cNvPr>
          <p:cNvSpPr txBox="1">
            <a:spLocks/>
          </p:cNvSpPr>
          <p:nvPr/>
        </p:nvSpPr>
        <p:spPr>
          <a:xfrm>
            <a:off x="6800962" y="5739824"/>
            <a:ext cx="516393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marR="0" lvl="0" indent="-3175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tabLst/>
              <a:defRPr/>
            </a:pPr>
            <a:r>
              <a:rPr kumimoji="0" lang="pt-PT" sz="36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dfdsfdf</a:t>
            </a:r>
            <a:r>
              <a:rPr kumimoji="0" lang="pt-PT" sz="36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…</a:t>
            </a:r>
          </a:p>
          <a:p>
            <a:pPr algn="r">
              <a:buClr>
                <a:srgbClr val="FFFFFF"/>
              </a:buClr>
              <a:defRPr/>
            </a:pPr>
            <a:r>
              <a:rPr lang="pt-PT" sz="2800" dirty="0" err="1"/>
              <a:t>fdfdffdd</a:t>
            </a:r>
            <a:r>
              <a:rPr lang="pt-PT" sz="2800" dirty="0"/>
              <a:t>…</a:t>
            </a:r>
            <a:endParaRPr kumimoji="0" lang="pt-PT" sz="28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C1D1D909-8DC3-DDA3-1154-9255B92744E0}"/>
              </a:ext>
            </a:extLst>
          </p:cNvPr>
          <p:cNvSpPr txBox="1">
            <a:spLocks/>
          </p:cNvSpPr>
          <p:nvPr/>
        </p:nvSpPr>
        <p:spPr>
          <a:xfrm>
            <a:off x="195943" y="706035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IDEIA</a:t>
            </a:r>
          </a:p>
        </p:txBody>
      </p:sp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619A5828-D730-C532-5CA4-E07117A14DD0}"/>
              </a:ext>
            </a:extLst>
          </p:cNvPr>
          <p:cNvSpPr txBox="1">
            <a:spLocks/>
          </p:cNvSpPr>
          <p:nvPr/>
        </p:nvSpPr>
        <p:spPr>
          <a:xfrm>
            <a:off x="293914" y="1951557"/>
            <a:ext cx="4165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dsfdfdf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ECEF-424D-D798-88E4-C7ABC6E5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536E336A-D580-5971-B92A-33EFFBD113D2}"/>
              </a:ext>
            </a:extLst>
          </p:cNvPr>
          <p:cNvSpPr txBox="1">
            <a:spLocks/>
          </p:cNvSpPr>
          <p:nvPr/>
        </p:nvSpPr>
        <p:spPr>
          <a:xfrm>
            <a:off x="0" y="772885"/>
            <a:ext cx="11168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Construção da Antena – modelação 3D</a:t>
            </a:r>
          </a:p>
        </p:txBody>
      </p:sp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9F31C639-BC80-2CD7-A2A0-0284AD4EFC5D}"/>
              </a:ext>
            </a:extLst>
          </p:cNvPr>
          <p:cNvSpPr txBox="1">
            <a:spLocks/>
          </p:cNvSpPr>
          <p:nvPr/>
        </p:nvSpPr>
        <p:spPr>
          <a:xfrm>
            <a:off x="0" y="1429043"/>
            <a:ext cx="97100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Antenna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construction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– 3D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modulation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34763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F17F8-4782-27A4-A97A-8DC8785A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30457352-EA33-D8DB-424F-011F27F539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 do 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9276AC1F-DA11-CFDD-87F5-E2037570A944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Electronics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81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AD189-EB78-4F4A-EE48-4F0A66C0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24F05C-AF3E-A9BF-4E45-2A975B63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770"/>
            <a:ext cx="12192000" cy="5484918"/>
          </a:xfrm>
          <a:prstGeom prst="rect">
            <a:avLst/>
          </a:prstGeom>
        </p:spPr>
      </p:pic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B403695A-8F71-978A-112E-8F01DB7489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 do 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EB4ED6E4-1DFE-B423-6624-23E5AABA7D7D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Electronics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Imagem 2" descr="Uma imagem com eletrónica, Componente eletrónico, Componente de circuito, Componente passivo de circuito&#10;&#10;Os conteúdos gerados por IA poderão estar incorretos.">
            <a:extLst>
              <a:ext uri="{FF2B5EF4-FFF2-40B4-BE49-F238E27FC236}">
                <a16:creationId xmlns:a16="http://schemas.microsoft.com/office/drawing/2014/main" id="{B362CE01-50A5-3650-568E-D681FAF5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3" t="4487" r="25771"/>
          <a:stretch/>
        </p:blipFill>
        <p:spPr>
          <a:xfrm>
            <a:off x="149799" y="2193267"/>
            <a:ext cx="905579" cy="869272"/>
          </a:xfrm>
          <a:prstGeom prst="rect">
            <a:avLst/>
          </a:prstGeom>
        </p:spPr>
      </p:pic>
      <p:pic>
        <p:nvPicPr>
          <p:cNvPr id="2" name="Imagem 1" descr="Uma imagem com parafuso, conjunto de serviço em metal, Ferragens domésticas, metal&#10;&#10;Os conteúdos gerados por IA poderão estar incorretos.">
            <a:extLst>
              <a:ext uri="{FF2B5EF4-FFF2-40B4-BE49-F238E27FC236}">
                <a16:creationId xmlns:a16="http://schemas.microsoft.com/office/drawing/2014/main" id="{EFD71052-B9AE-CD5D-4332-A53D7FD5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0" t="19524" r="30746" b="20775"/>
          <a:stretch/>
        </p:blipFill>
        <p:spPr>
          <a:xfrm>
            <a:off x="149799" y="3247740"/>
            <a:ext cx="905579" cy="554786"/>
          </a:xfrm>
          <a:prstGeom prst="rect">
            <a:avLst/>
          </a:prstGeom>
        </p:spPr>
      </p:pic>
      <p:pic>
        <p:nvPicPr>
          <p:cNvPr id="7" name="Imagem 6" descr="Uma imagem com texto, Consumíveis de escritório, Consumíveis gerais, caneta&#10;&#10;Os conteúdos gerados por IA poderão estar incorretos.">
            <a:extLst>
              <a:ext uri="{FF2B5EF4-FFF2-40B4-BE49-F238E27FC236}">
                <a16:creationId xmlns:a16="http://schemas.microsoft.com/office/drawing/2014/main" id="{1DE92747-2F86-B421-00BB-C4F482BD3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8" t="8024" r="32736"/>
          <a:stretch/>
        </p:blipFill>
        <p:spPr>
          <a:xfrm>
            <a:off x="392006" y="5332271"/>
            <a:ext cx="663372" cy="613189"/>
          </a:xfrm>
          <a:prstGeom prst="rect">
            <a:avLst/>
          </a:prstGeom>
        </p:spPr>
      </p:pic>
      <p:pic>
        <p:nvPicPr>
          <p:cNvPr id="4" name="Imagem 3" descr="Uma imagem com eletrónica, texto, Engenharia eletrónica, cabo&#10;&#10;Os conteúdos gerados por IA poderão estar incorretos.">
            <a:extLst>
              <a:ext uri="{FF2B5EF4-FFF2-40B4-BE49-F238E27FC236}">
                <a16:creationId xmlns:a16="http://schemas.microsoft.com/office/drawing/2014/main" id="{9621FA13-78D0-9DA7-C37A-2B04BACF9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3"/>
          <a:stretch/>
        </p:blipFill>
        <p:spPr>
          <a:xfrm>
            <a:off x="184695" y="4331747"/>
            <a:ext cx="870684" cy="638789"/>
          </a:xfrm>
          <a:prstGeom prst="rect">
            <a:avLst/>
          </a:prstGeom>
        </p:spPr>
      </p:pic>
      <p:pic>
        <p:nvPicPr>
          <p:cNvPr id="9" name="Imagem 8" descr="Uma imagem com eletrónica, Engenharia eletrónica, Componente de circuito, Componente eletrónico&#10;&#10;Os conteúdos gerados por IA poderão estar incorretos.">
            <a:extLst>
              <a:ext uri="{FF2B5EF4-FFF2-40B4-BE49-F238E27FC236}">
                <a16:creationId xmlns:a16="http://schemas.microsoft.com/office/drawing/2014/main" id="{8E7FE715-2CEE-626F-575A-8FD2958A0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238" r="21563" b="-8238"/>
          <a:stretch/>
        </p:blipFill>
        <p:spPr>
          <a:xfrm>
            <a:off x="184694" y="6122030"/>
            <a:ext cx="905793" cy="735970"/>
          </a:xfrm>
          <a:prstGeom prst="rect">
            <a:avLst/>
          </a:prstGeom>
        </p:spPr>
      </p:pic>
      <p:sp>
        <p:nvSpPr>
          <p:cNvPr id="24" name="Google Shape;1422;p49">
            <a:extLst>
              <a:ext uri="{FF2B5EF4-FFF2-40B4-BE49-F238E27FC236}">
                <a16:creationId xmlns:a16="http://schemas.microsoft.com/office/drawing/2014/main" id="{17237BB7-F42E-1B9F-3ADC-5194ED579E9C}"/>
              </a:ext>
            </a:extLst>
          </p:cNvPr>
          <p:cNvSpPr txBox="1">
            <a:spLocks/>
          </p:cNvSpPr>
          <p:nvPr/>
        </p:nvSpPr>
        <p:spPr>
          <a:xfrm>
            <a:off x="5709920" y="25400"/>
            <a:ext cx="6392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Informação obtida a partir dos </a:t>
            </a:r>
            <a:r>
              <a:rPr lang="pt-PT" sz="24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datasheets</a:t>
            </a:r>
            <a:r>
              <a:rPr lang="pt-PT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oficiais dos componentes</a:t>
            </a:r>
          </a:p>
        </p:txBody>
      </p:sp>
      <p:sp>
        <p:nvSpPr>
          <p:cNvPr id="26" name="Google Shape;1422;p49">
            <a:extLst>
              <a:ext uri="{FF2B5EF4-FFF2-40B4-BE49-F238E27FC236}">
                <a16:creationId xmlns:a16="http://schemas.microsoft.com/office/drawing/2014/main" id="{0B422DAA-E5D6-47B9-1652-54C54D3DB5E8}"/>
              </a:ext>
            </a:extLst>
          </p:cNvPr>
          <p:cNvSpPr txBox="1">
            <a:spLocks/>
          </p:cNvSpPr>
          <p:nvPr/>
        </p:nvSpPr>
        <p:spPr>
          <a:xfrm>
            <a:off x="6898641" y="689540"/>
            <a:ext cx="52033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Information sourced from official component datasheets</a:t>
            </a:r>
            <a:endParaRPr lang="pt-PT" sz="1800" dirty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8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7AA5-4502-8153-A739-F124ADD18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brinquedo, interior, Modelo em escala, plástico&#10;&#10;Os conteúdos gerados por IA poderão estar incorretos.">
            <a:extLst>
              <a:ext uri="{FF2B5EF4-FFF2-40B4-BE49-F238E27FC236}">
                <a16:creationId xmlns:a16="http://schemas.microsoft.com/office/drawing/2014/main" id="{837C5175-1D53-7B8B-B260-34D42622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71" r="8204"/>
          <a:stretch/>
        </p:blipFill>
        <p:spPr>
          <a:xfrm>
            <a:off x="6203950" y="130614"/>
            <a:ext cx="3494493" cy="5890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9CD86F57-590F-EAA2-80C6-140CCC4D97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 do 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8F5828F0-96E4-D8B8-9B84-F072CFEF9622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Electronics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Google Shape;1422;p49">
            <a:extLst>
              <a:ext uri="{FF2B5EF4-FFF2-40B4-BE49-F238E27FC236}">
                <a16:creationId xmlns:a16="http://schemas.microsoft.com/office/drawing/2014/main" id="{78BA653C-DA0C-AD66-4A5D-210CDBB2961B}"/>
              </a:ext>
            </a:extLst>
          </p:cNvPr>
          <p:cNvSpPr txBox="1">
            <a:spLocks/>
          </p:cNvSpPr>
          <p:nvPr/>
        </p:nvSpPr>
        <p:spPr>
          <a:xfrm>
            <a:off x="6061887" y="6121491"/>
            <a:ext cx="57872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PT" sz="32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Ordem de Montagem final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B91E9FD-3F58-7DA6-B953-224336219DFD}"/>
              </a:ext>
            </a:extLst>
          </p:cNvPr>
          <p:cNvSpPr/>
          <p:nvPr/>
        </p:nvSpPr>
        <p:spPr>
          <a:xfrm>
            <a:off x="9436097" y="1460632"/>
            <a:ext cx="708837" cy="404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Google Shape;1840;p59">
            <a:extLst>
              <a:ext uri="{FF2B5EF4-FFF2-40B4-BE49-F238E27FC236}">
                <a16:creationId xmlns:a16="http://schemas.microsoft.com/office/drawing/2014/main" id="{CF9089DF-0DAB-D132-924A-56605454B584}"/>
              </a:ext>
            </a:extLst>
          </p:cNvPr>
          <p:cNvSpPr txBox="1">
            <a:spLocks/>
          </p:cNvSpPr>
          <p:nvPr/>
        </p:nvSpPr>
        <p:spPr>
          <a:xfrm>
            <a:off x="9859556" y="3657830"/>
            <a:ext cx="1905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RADIO</a:t>
            </a: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EC5BCE37-8ED1-2772-85BC-B8EA041FB950}"/>
              </a:ext>
            </a:extLst>
          </p:cNvPr>
          <p:cNvSpPr/>
          <p:nvPr/>
        </p:nvSpPr>
        <p:spPr>
          <a:xfrm>
            <a:off x="9436097" y="2783688"/>
            <a:ext cx="708837" cy="404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Google Shape;1840;p59">
            <a:extLst>
              <a:ext uri="{FF2B5EF4-FFF2-40B4-BE49-F238E27FC236}">
                <a16:creationId xmlns:a16="http://schemas.microsoft.com/office/drawing/2014/main" id="{158F4D70-EC4B-F82A-0E51-28E6EF3D0995}"/>
              </a:ext>
            </a:extLst>
          </p:cNvPr>
          <p:cNvSpPr txBox="1">
            <a:spLocks/>
          </p:cNvSpPr>
          <p:nvPr/>
        </p:nvSpPr>
        <p:spPr>
          <a:xfrm>
            <a:off x="10052860" y="2639208"/>
            <a:ext cx="1905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ARDUINO</a:t>
            </a: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16BC9DC4-DE6D-E1EF-72A3-507DAFEFD1A1}"/>
              </a:ext>
            </a:extLst>
          </p:cNvPr>
          <p:cNvSpPr/>
          <p:nvPr/>
        </p:nvSpPr>
        <p:spPr>
          <a:xfrm>
            <a:off x="9389287" y="3748948"/>
            <a:ext cx="708837" cy="404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Google Shape;1840;p59">
            <a:extLst>
              <a:ext uri="{FF2B5EF4-FFF2-40B4-BE49-F238E27FC236}">
                <a16:creationId xmlns:a16="http://schemas.microsoft.com/office/drawing/2014/main" id="{37BE6FA8-64C0-9AEE-A7D4-9FF3EDF96C54}"/>
              </a:ext>
            </a:extLst>
          </p:cNvPr>
          <p:cNvSpPr txBox="1">
            <a:spLocks/>
          </p:cNvSpPr>
          <p:nvPr/>
        </p:nvSpPr>
        <p:spPr>
          <a:xfrm>
            <a:off x="10191750" y="1294962"/>
            <a:ext cx="1905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SENSORES</a:t>
            </a:r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52D1D689-5BC6-1115-0C18-5442AAF17E84}"/>
              </a:ext>
            </a:extLst>
          </p:cNvPr>
          <p:cNvSpPr/>
          <p:nvPr/>
        </p:nvSpPr>
        <p:spPr>
          <a:xfrm>
            <a:off x="9344023" y="4664536"/>
            <a:ext cx="708837" cy="404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Google Shape;1840;p59">
            <a:extLst>
              <a:ext uri="{FF2B5EF4-FFF2-40B4-BE49-F238E27FC236}">
                <a16:creationId xmlns:a16="http://schemas.microsoft.com/office/drawing/2014/main" id="{5035241E-E828-A6B1-0B3F-30D3C69DE10A}"/>
              </a:ext>
            </a:extLst>
          </p:cNvPr>
          <p:cNvSpPr txBox="1">
            <a:spLocks/>
          </p:cNvSpPr>
          <p:nvPr/>
        </p:nvSpPr>
        <p:spPr>
          <a:xfrm>
            <a:off x="10052860" y="4564554"/>
            <a:ext cx="1905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BATERIA</a:t>
            </a:r>
          </a:p>
        </p:txBody>
      </p:sp>
      <p:sp>
        <p:nvSpPr>
          <p:cNvPr id="35" name="Google Shape;1422;p49">
            <a:extLst>
              <a:ext uri="{FF2B5EF4-FFF2-40B4-BE49-F238E27FC236}">
                <a16:creationId xmlns:a16="http://schemas.microsoft.com/office/drawing/2014/main" id="{FC12C780-3063-1289-2AA4-D9F355D2AFD2}"/>
              </a:ext>
            </a:extLst>
          </p:cNvPr>
          <p:cNvSpPr txBox="1">
            <a:spLocks/>
          </p:cNvSpPr>
          <p:nvPr/>
        </p:nvSpPr>
        <p:spPr>
          <a:xfrm>
            <a:off x="830123" y="6299392"/>
            <a:ext cx="44291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PT" sz="20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Ordem de Montagem 1ªversão</a:t>
            </a:r>
          </a:p>
        </p:txBody>
      </p:sp>
    </p:spTree>
    <p:extLst>
      <p:ext uri="{BB962C8B-B14F-4D97-AF65-F5344CB8AC3E}">
        <p14:creationId xmlns:p14="http://schemas.microsoft.com/office/powerpoint/2010/main" val="220736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2CEA-FAA3-FBB9-8917-6DDC96B4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713629A9-BCA5-49C0-0EE1-2A3D34E968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 da Estação Base</a:t>
            </a: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FA488D97-1105-E758-D4F1-AFAA66919406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Ground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Station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Electronic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63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DFBED-2287-57D0-074D-B2B27BE8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594960AC-610C-64FB-285F-52F3665756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Programação do </a:t>
            </a:r>
            <a:r>
              <a:rPr lang="pt-PT" dirty="0" err="1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8D3B3E9E-B292-FE7A-1637-8BADE44C6EC1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Programming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0224435C-295F-DCBC-8AD4-EE29E367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" y="2677015"/>
            <a:ext cx="1920785" cy="1852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422;p49">
            <a:extLst>
              <a:ext uri="{FF2B5EF4-FFF2-40B4-BE49-F238E27FC236}">
                <a16:creationId xmlns:a16="http://schemas.microsoft.com/office/drawing/2014/main" id="{3769B99B-DCD8-3877-E379-BD008C3BB4A9}"/>
              </a:ext>
            </a:extLst>
          </p:cNvPr>
          <p:cNvSpPr txBox="1">
            <a:spLocks/>
          </p:cNvSpPr>
          <p:nvPr/>
        </p:nvSpPr>
        <p:spPr>
          <a:xfrm>
            <a:off x="1688471" y="6324223"/>
            <a:ext cx="4694308" cy="500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PT" sz="20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Testes feitos aos sensores do </a:t>
            </a:r>
            <a:r>
              <a:rPr lang="pt-PT" sz="2000" dirty="0" err="1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endParaRPr lang="pt-PT" sz="2000" dirty="0">
              <a:solidFill>
                <a:schemeClr val="accent1">
                  <a:lumMod val="7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18ACEC88-E711-C886-A329-D8B94EEE7043}"/>
              </a:ext>
            </a:extLst>
          </p:cNvPr>
          <p:cNvCxnSpPr>
            <a:cxnSpLocks/>
          </p:cNvCxnSpPr>
          <p:nvPr/>
        </p:nvCxnSpPr>
        <p:spPr>
          <a:xfrm flipV="1">
            <a:off x="1866900" y="2579964"/>
            <a:ext cx="654309" cy="5112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8CE47428-4B32-41AE-23E7-C0080DCFDC4E}"/>
              </a:ext>
            </a:extLst>
          </p:cNvPr>
          <p:cNvCxnSpPr>
            <a:cxnSpLocks/>
          </p:cNvCxnSpPr>
          <p:nvPr/>
        </p:nvCxnSpPr>
        <p:spPr>
          <a:xfrm flipV="1">
            <a:off x="1866900" y="3684696"/>
            <a:ext cx="493640" cy="111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BAC4033B-4B8F-3F68-81CA-12044B2E530C}"/>
              </a:ext>
            </a:extLst>
          </p:cNvPr>
          <p:cNvCxnSpPr>
            <a:cxnSpLocks/>
          </p:cNvCxnSpPr>
          <p:nvPr/>
        </p:nvCxnSpPr>
        <p:spPr>
          <a:xfrm>
            <a:off x="1777287" y="4304400"/>
            <a:ext cx="512802" cy="5000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B6B0C8C-0B0F-F11F-900F-9F9CFD66CDAB}"/>
              </a:ext>
            </a:extLst>
          </p:cNvPr>
          <p:cNvSpPr/>
          <p:nvPr/>
        </p:nvSpPr>
        <p:spPr>
          <a:xfrm>
            <a:off x="8804274" y="2080846"/>
            <a:ext cx="1390650" cy="367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302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177</Words>
  <Application>Microsoft Office PowerPoint</Application>
  <PresentationFormat>Ecrã Panorâmico</PresentationFormat>
  <Paragraphs>59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5" baseType="lpstr">
      <vt:lpstr>ADLaM Display</vt:lpstr>
      <vt:lpstr>Aharoni</vt:lpstr>
      <vt:lpstr>Anton</vt:lpstr>
      <vt:lpstr>Aptos</vt:lpstr>
      <vt:lpstr>Aptos Display</vt:lpstr>
      <vt:lpstr>Arial</vt:lpstr>
      <vt:lpstr>Barlow</vt:lpstr>
      <vt:lpstr>Calibri</vt:lpstr>
      <vt:lpstr>Chewy</vt:lpstr>
      <vt:lpstr>Tema do Office</vt:lpstr>
      <vt:lpstr>    OpenBalance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RS. Pavão</dc:creator>
  <cp:lastModifiedBy>João RS. Pavão</cp:lastModifiedBy>
  <cp:revision>51</cp:revision>
  <dcterms:created xsi:type="dcterms:W3CDTF">2025-05-07T21:44:56Z</dcterms:created>
  <dcterms:modified xsi:type="dcterms:W3CDTF">2025-06-09T14:39:21Z</dcterms:modified>
</cp:coreProperties>
</file>